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14.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handoutMasterIdLst>
    <p:handoutMasterId r:id="rId22"/>
  </p:handoutMasterIdLst>
  <p:sldIdLst>
    <p:sldId id="256" r:id="rId2"/>
    <p:sldId id="257" r:id="rId3"/>
    <p:sldId id="258" r:id="rId4"/>
    <p:sldId id="273" r:id="rId5"/>
    <p:sldId id="274" r:id="rId6"/>
    <p:sldId id="259" r:id="rId7"/>
    <p:sldId id="261" r:id="rId8"/>
    <p:sldId id="262" r:id="rId9"/>
    <p:sldId id="275" r:id="rId10"/>
    <p:sldId id="263" r:id="rId11"/>
    <p:sldId id="264" r:id="rId12"/>
    <p:sldId id="276" r:id="rId13"/>
    <p:sldId id="265" r:id="rId14"/>
    <p:sldId id="266" r:id="rId15"/>
    <p:sldId id="267" r:id="rId16"/>
    <p:sldId id="268" r:id="rId17"/>
    <p:sldId id="269" r:id="rId18"/>
    <p:sldId id="270" r:id="rId19"/>
    <p:sldId id="271" r:id="rId20"/>
    <p:sldId id="272" r:id="rId21"/>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11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smtClean="0"/>
            </a:lvl1pPr>
          </a:lstStyle>
          <a:p>
            <a:pPr>
              <a:defRPr/>
            </a:pPr>
            <a:fld id="{6480B855-3333-43F8-BC22-975C7E0B0AFE}" type="datetimeFigureOut">
              <a:rPr lang="en-US"/>
              <a:pPr>
                <a:defRPr/>
              </a:pPr>
              <a:t>12/9/2010</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smtClean="0"/>
            </a:lvl1pPr>
          </a:lstStyle>
          <a:p>
            <a:pPr>
              <a:defRPr/>
            </a:pPr>
            <a:fld id="{B7AD7133-B582-4FBC-8F6D-7476C602348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sp>
        <p:nvSpPr>
          <p:cNvPr id="13333" name="Rectangle 21"/>
          <p:cNvSpPr>
            <a:spLocks noGrp="1" noChangeArrowheads="1"/>
          </p:cNvSpPr>
          <p:nvPr>
            <p:ph type="ctrTitle" sz="quarter"/>
          </p:nvPr>
        </p:nvSpPr>
        <p:spPr>
          <a:xfrm>
            <a:off x="685800" y="1828800"/>
            <a:ext cx="7772400" cy="1736725"/>
          </a:xfrm>
        </p:spPr>
        <p:txBody>
          <a:bodyPr/>
          <a:lstStyle>
            <a:lvl1pPr>
              <a:defRPr sz="5400"/>
            </a:lvl1pPr>
          </a:lstStyle>
          <a:p>
            <a:r>
              <a:rPr lang="en-US"/>
              <a:t>Click to edit Master title style</a:t>
            </a:r>
          </a:p>
        </p:txBody>
      </p:sp>
      <p:sp>
        <p:nvSpPr>
          <p:cNvPr id="13334"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3" name="Rectangle 23"/>
          <p:cNvSpPr>
            <a:spLocks noGrp="1" noChangeArrowheads="1"/>
          </p:cNvSpPr>
          <p:nvPr>
            <p:ph type="dt" sz="quarter" idx="10"/>
          </p:nvPr>
        </p:nvSpPr>
        <p:spPr/>
        <p:txBody>
          <a:bodyPr/>
          <a:lstStyle>
            <a:lvl1pPr>
              <a:defRPr/>
            </a:lvl1pPr>
          </a:lstStyle>
          <a:p>
            <a:pPr>
              <a:defRPr/>
            </a:pPr>
            <a:endParaRPr lang="en-US"/>
          </a:p>
        </p:txBody>
      </p:sp>
      <p:sp>
        <p:nvSpPr>
          <p:cNvPr id="24" name="Rectangle 24"/>
          <p:cNvSpPr>
            <a:spLocks noGrp="1" noChangeArrowheads="1"/>
          </p:cNvSpPr>
          <p:nvPr>
            <p:ph type="ftr" sz="quarter" idx="11"/>
          </p:nvPr>
        </p:nvSpPr>
        <p:spPr/>
        <p:txBody>
          <a:bodyPr/>
          <a:lstStyle>
            <a:lvl1pPr>
              <a:defRPr/>
            </a:lvl1pPr>
          </a:lstStyle>
          <a:p>
            <a:pPr>
              <a:defRPr/>
            </a:pPr>
            <a:endParaRPr lang="en-US"/>
          </a:p>
        </p:txBody>
      </p:sp>
      <p:sp>
        <p:nvSpPr>
          <p:cNvPr id="25" name="Rectangle 25"/>
          <p:cNvSpPr>
            <a:spLocks noGrp="1" noChangeArrowheads="1"/>
          </p:cNvSpPr>
          <p:nvPr>
            <p:ph type="sldNum" sz="quarter" idx="12"/>
          </p:nvPr>
        </p:nvSpPr>
        <p:spPr/>
        <p:txBody>
          <a:bodyPr/>
          <a:lstStyle>
            <a:lvl1pPr>
              <a:defRPr/>
            </a:lvl1pPr>
          </a:lstStyle>
          <a:p>
            <a:pPr>
              <a:defRPr/>
            </a:pPr>
            <a:fld id="{A17C4E79-2B80-449F-A1EE-8B308A1942A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6FCD1414-1838-4B8A-9575-36D447F0300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D85CA02E-EA84-4ECA-8871-690657E743C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804A759B-184A-4962-898D-E8CC33A890A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1E197AD8-099F-447A-ADD6-E7DE93FE6CB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6260E292-7F8F-4C11-898B-2E91783174D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endParaRPr lang="en-US"/>
          </a:p>
        </p:txBody>
      </p:sp>
      <p:sp>
        <p:nvSpPr>
          <p:cNvPr id="4" name="Rectangle 24"/>
          <p:cNvSpPr>
            <a:spLocks noGrp="1" noChangeArrowheads="1"/>
          </p:cNvSpPr>
          <p:nvPr>
            <p:ph type="ftr" sz="quarter" idx="11"/>
          </p:nvPr>
        </p:nvSpPr>
        <p:spPr>
          <a:ln/>
        </p:spPr>
        <p:txBody>
          <a:bodyPr/>
          <a:lstStyle>
            <a:lvl1pPr>
              <a:defRPr/>
            </a:lvl1pPr>
          </a:lstStyle>
          <a:p>
            <a:pPr>
              <a:defRPr/>
            </a:pPr>
            <a:endParaRPr lang="en-US"/>
          </a:p>
        </p:txBody>
      </p:sp>
      <p:sp>
        <p:nvSpPr>
          <p:cNvPr id="5" name="Rectangle 25"/>
          <p:cNvSpPr>
            <a:spLocks noGrp="1" noChangeArrowheads="1"/>
          </p:cNvSpPr>
          <p:nvPr>
            <p:ph type="sldNum" sz="quarter" idx="12"/>
          </p:nvPr>
        </p:nvSpPr>
        <p:spPr>
          <a:ln/>
        </p:spPr>
        <p:txBody>
          <a:bodyPr/>
          <a:lstStyle>
            <a:lvl1pPr>
              <a:defRPr/>
            </a:lvl1pPr>
          </a:lstStyle>
          <a:p>
            <a:pPr>
              <a:defRPr/>
            </a:pPr>
            <a:fld id="{B524C440-3349-4AEC-B76D-38D8D25B2D1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D41474EB-B012-4F44-B636-997E402B3FB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B669AC2A-CF9A-4F58-A3A9-25F69FF621C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300EAFA0-EBEA-48F0-B2DC-F7C50A5152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dt" sz="half" idx="10"/>
          </p:nvPr>
        </p:nvSpPr>
        <p:spPr>
          <a:ln/>
        </p:spPr>
        <p:txBody>
          <a:bodyPr/>
          <a:lstStyle>
            <a:lvl1pPr>
              <a:defRPr/>
            </a:lvl1pPr>
          </a:lstStyle>
          <a:p>
            <a:pPr>
              <a:defRPr/>
            </a:pPr>
            <a:endParaRPr lang="en-US"/>
          </a:p>
        </p:txBody>
      </p:sp>
      <p:sp>
        <p:nvSpPr>
          <p:cNvPr id="8" name="Rectangle 24"/>
          <p:cNvSpPr>
            <a:spLocks noGrp="1" noChangeArrowheads="1"/>
          </p:cNvSpPr>
          <p:nvPr>
            <p:ph type="ftr" sz="quarter" idx="11"/>
          </p:nvPr>
        </p:nvSpPr>
        <p:spPr>
          <a:ln/>
        </p:spPr>
        <p:txBody>
          <a:bodyPr/>
          <a:lstStyle>
            <a:lvl1pPr>
              <a:defRPr/>
            </a:lvl1pPr>
          </a:lstStyle>
          <a:p>
            <a:pPr>
              <a:defRPr/>
            </a:pPr>
            <a:endParaRPr lang="en-US"/>
          </a:p>
        </p:txBody>
      </p:sp>
      <p:sp>
        <p:nvSpPr>
          <p:cNvPr id="9" name="Rectangle 25"/>
          <p:cNvSpPr>
            <a:spLocks noGrp="1" noChangeArrowheads="1"/>
          </p:cNvSpPr>
          <p:nvPr>
            <p:ph type="sldNum" sz="quarter" idx="12"/>
          </p:nvPr>
        </p:nvSpPr>
        <p:spPr>
          <a:ln/>
        </p:spPr>
        <p:txBody>
          <a:bodyPr/>
          <a:lstStyle>
            <a:lvl1pPr>
              <a:defRPr/>
            </a:lvl1pPr>
          </a:lstStyle>
          <a:p>
            <a:pPr>
              <a:defRPr/>
            </a:pPr>
            <a:fld id="{C268B132-6114-4A41-86F0-81707B81BEA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endParaRPr lang="en-US"/>
          </a:p>
        </p:txBody>
      </p:sp>
      <p:sp>
        <p:nvSpPr>
          <p:cNvPr id="4" name="Rectangle 24"/>
          <p:cNvSpPr>
            <a:spLocks noGrp="1" noChangeArrowheads="1"/>
          </p:cNvSpPr>
          <p:nvPr>
            <p:ph type="ftr" sz="quarter" idx="11"/>
          </p:nvPr>
        </p:nvSpPr>
        <p:spPr>
          <a:ln/>
        </p:spPr>
        <p:txBody>
          <a:bodyPr/>
          <a:lstStyle>
            <a:lvl1pPr>
              <a:defRPr/>
            </a:lvl1pPr>
          </a:lstStyle>
          <a:p>
            <a:pPr>
              <a:defRPr/>
            </a:pPr>
            <a:endParaRPr lang="en-US"/>
          </a:p>
        </p:txBody>
      </p:sp>
      <p:sp>
        <p:nvSpPr>
          <p:cNvPr id="5" name="Rectangle 25"/>
          <p:cNvSpPr>
            <a:spLocks noGrp="1" noChangeArrowheads="1"/>
          </p:cNvSpPr>
          <p:nvPr>
            <p:ph type="sldNum" sz="quarter" idx="12"/>
          </p:nvPr>
        </p:nvSpPr>
        <p:spPr>
          <a:ln/>
        </p:spPr>
        <p:txBody>
          <a:bodyPr/>
          <a:lstStyle>
            <a:lvl1pPr>
              <a:defRPr/>
            </a:lvl1pPr>
          </a:lstStyle>
          <a:p>
            <a:pPr>
              <a:defRPr/>
            </a:pPr>
            <a:fld id="{5C8B8E80-116C-4D70-B2A3-54AF9423729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p>
        </p:txBody>
      </p:sp>
      <p:sp>
        <p:nvSpPr>
          <p:cNvPr id="3" name="Rectangle 24"/>
          <p:cNvSpPr>
            <a:spLocks noGrp="1" noChangeArrowheads="1"/>
          </p:cNvSpPr>
          <p:nvPr>
            <p:ph type="ftr" sz="quarter" idx="11"/>
          </p:nvPr>
        </p:nvSpPr>
        <p:spPr>
          <a:ln/>
        </p:spPr>
        <p:txBody>
          <a:bodyPr/>
          <a:lstStyle>
            <a:lvl1pPr>
              <a:defRPr/>
            </a:lvl1pPr>
          </a:lstStyle>
          <a:p>
            <a:pPr>
              <a:defRPr/>
            </a:pPr>
            <a:endParaRPr lang="en-US"/>
          </a:p>
        </p:txBody>
      </p:sp>
      <p:sp>
        <p:nvSpPr>
          <p:cNvPr id="4" name="Rectangle 25"/>
          <p:cNvSpPr>
            <a:spLocks noGrp="1" noChangeArrowheads="1"/>
          </p:cNvSpPr>
          <p:nvPr>
            <p:ph type="sldNum" sz="quarter" idx="12"/>
          </p:nvPr>
        </p:nvSpPr>
        <p:spPr>
          <a:ln/>
        </p:spPr>
        <p:txBody>
          <a:bodyPr/>
          <a:lstStyle>
            <a:lvl1pPr>
              <a:defRPr/>
            </a:lvl1pPr>
          </a:lstStyle>
          <a:p>
            <a:pPr>
              <a:defRPr/>
            </a:pPr>
            <a:fld id="{143F1B46-8F94-4636-90D8-B3C57BF1613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BF48CFB4-2EF4-44E8-A143-8C3177B0152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10D9BBD1-7849-4248-BF1E-326507AC0EA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12291"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12292"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2293"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2294"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2295"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2296"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2297"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2298"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2299"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p>
          </p:txBody>
        </p:sp>
        <p:sp>
          <p:nvSpPr>
            <p:cNvPr id="12300"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p>
          </p:txBody>
        </p:sp>
        <p:sp>
          <p:nvSpPr>
            <p:cNvPr id="12301"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p>
          </p:txBody>
        </p:sp>
        <p:sp>
          <p:nvSpPr>
            <p:cNvPr id="12302"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2303"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2304"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12305"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p>
          </p:txBody>
        </p:sp>
        <p:sp>
          <p:nvSpPr>
            <p:cNvPr id="12306"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2307"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12308"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sp>
        <p:nvSpPr>
          <p:cNvPr id="12309"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310"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311"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p>
        </p:txBody>
      </p:sp>
      <p:sp>
        <p:nvSpPr>
          <p:cNvPr id="12312"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p>
        </p:txBody>
      </p:sp>
      <p:sp>
        <p:nvSpPr>
          <p:cNvPr id="12313"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2A7E9F47-BA45-4E67-8533-19BEF1D3DC1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52"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sz="9500" b="0" smtClean="0">
                <a:latin typeface="Pristina" pitchFamily="66" charset="0"/>
              </a:rPr>
              <a:t>Renaissance Art</a:t>
            </a:r>
          </a:p>
        </p:txBody>
      </p:sp>
      <p:sp>
        <p:nvSpPr>
          <p:cNvPr id="2051" name="Rectangle 3"/>
          <p:cNvSpPr>
            <a:spLocks noGrp="1" noChangeArrowheads="1"/>
          </p:cNvSpPr>
          <p:nvPr>
            <p:ph type="subTitle" idx="1"/>
          </p:nvPr>
        </p:nvSpPr>
        <p:spPr/>
        <p:txBody>
          <a:bodyPr/>
          <a:lstStyle/>
          <a:p>
            <a:pPr eaLnBrk="1" hangingPunct="1">
              <a:defRPr/>
            </a:pPr>
            <a:r>
              <a:rPr lang="en-US" smtClean="0"/>
              <a:t>Up close with the two influential artist of the time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p:txBody>
          <a:bodyPr/>
          <a:lstStyle/>
          <a:p>
            <a:pPr eaLnBrk="1" hangingPunct="1">
              <a:defRPr/>
            </a:pPr>
            <a:r>
              <a:rPr lang="en-US" sz="7200" b="0" smtClean="0">
                <a:latin typeface="Pristina" pitchFamily="66" charset="0"/>
              </a:rPr>
              <a:t>Mona Lisa</a:t>
            </a:r>
          </a:p>
        </p:txBody>
      </p:sp>
      <p:sp>
        <p:nvSpPr>
          <p:cNvPr id="23558" name="Rectangle 6"/>
          <p:cNvSpPr>
            <a:spLocks noGrp="1" noChangeArrowheads="1"/>
          </p:cNvSpPr>
          <p:nvPr>
            <p:ph type="body" sz="half" idx="2"/>
          </p:nvPr>
        </p:nvSpPr>
        <p:spPr/>
        <p:txBody>
          <a:bodyPr/>
          <a:lstStyle/>
          <a:p>
            <a:pPr eaLnBrk="1" hangingPunct="1">
              <a:defRPr/>
            </a:pPr>
            <a:r>
              <a:rPr lang="en-US" sz="2800" smtClean="0"/>
              <a:t>Created by Leonardo da Vinci during 1503-1505</a:t>
            </a:r>
          </a:p>
          <a:p>
            <a:pPr eaLnBrk="1" hangingPunct="1">
              <a:defRPr/>
            </a:pPr>
            <a:r>
              <a:rPr lang="en-US" sz="2800" smtClean="0"/>
              <a:t>This is probably the world’s most famous portrait.</a:t>
            </a:r>
          </a:p>
          <a:p>
            <a:pPr eaLnBrk="1" hangingPunct="1">
              <a:defRPr/>
            </a:pPr>
            <a:r>
              <a:rPr lang="en-US" sz="2800" smtClean="0"/>
              <a:t>The woman in this portrait is still to this day unknown.</a:t>
            </a:r>
          </a:p>
        </p:txBody>
      </p:sp>
      <p:pic>
        <p:nvPicPr>
          <p:cNvPr id="10244" name="Picture 7" descr="op76"/>
          <p:cNvPicPr>
            <a:picLocks noGrp="1" noChangeAspect="1" noChangeArrowheads="1"/>
          </p:cNvPicPr>
          <p:nvPr>
            <p:ph sz="half" idx="1"/>
          </p:nvPr>
        </p:nvPicPr>
        <p:blipFill>
          <a:blip r:embed="rId2" cstate="print"/>
          <a:srcRect/>
          <a:stretch>
            <a:fillRect/>
          </a:stretch>
        </p:blipFill>
        <p:spPr>
          <a:xfrm>
            <a:off x="1000125" y="1600200"/>
            <a:ext cx="2951163" cy="4530725"/>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sz="7200" b="0" smtClean="0">
                <a:latin typeface="Pristina" pitchFamily="66" charset="0"/>
              </a:rPr>
              <a:t>Mona Lisa</a:t>
            </a:r>
          </a:p>
        </p:txBody>
      </p:sp>
      <p:sp>
        <p:nvSpPr>
          <p:cNvPr id="25603" name="Rectangle 3"/>
          <p:cNvSpPr>
            <a:spLocks noGrp="1" noChangeArrowheads="1"/>
          </p:cNvSpPr>
          <p:nvPr>
            <p:ph type="body" idx="1"/>
          </p:nvPr>
        </p:nvSpPr>
        <p:spPr/>
        <p:txBody>
          <a:bodyPr/>
          <a:lstStyle/>
          <a:p>
            <a:pPr eaLnBrk="1" hangingPunct="1">
              <a:defRPr/>
            </a:pPr>
            <a:r>
              <a:rPr lang="en-US" dirty="0" smtClean="0"/>
              <a:t>Her famous smile is really created by the use of </a:t>
            </a:r>
            <a:r>
              <a:rPr lang="en-US" i="1" dirty="0" smtClean="0"/>
              <a:t>chiaroscuro</a:t>
            </a:r>
            <a:r>
              <a:rPr lang="en-US" dirty="0" smtClean="0"/>
              <a:t> and </a:t>
            </a:r>
            <a:r>
              <a:rPr lang="en-US" i="1" dirty="0" smtClean="0"/>
              <a:t>atmospheric perspective</a:t>
            </a:r>
            <a:r>
              <a:rPr lang="en-US" dirty="0" smtClean="0"/>
              <a:t>.</a:t>
            </a:r>
          </a:p>
          <a:p>
            <a:pPr eaLnBrk="1" hangingPunct="1">
              <a:defRPr/>
            </a:pPr>
            <a:r>
              <a:rPr lang="en-US" dirty="0" smtClean="0"/>
              <a:t>Leonardo slightly adjusted the light and blurred the background.</a:t>
            </a:r>
          </a:p>
          <a:p>
            <a:pPr eaLnBrk="1" hangingPunct="1">
              <a:defRPr/>
            </a:pPr>
            <a:r>
              <a:rPr lang="en-US" dirty="0" smtClean="0"/>
              <a:t>Leonardo’s famous </a:t>
            </a:r>
            <a:r>
              <a:rPr lang="en-US" dirty="0" err="1" smtClean="0"/>
              <a:t>smokey</a:t>
            </a:r>
            <a:r>
              <a:rPr lang="en-US" dirty="0" smtClean="0"/>
              <a:t> </a:t>
            </a:r>
            <a:r>
              <a:rPr lang="en-US" i="1" dirty="0" err="1" smtClean="0"/>
              <a:t>sfumato</a:t>
            </a:r>
            <a:r>
              <a:rPr lang="en-US" dirty="0" smtClean="0"/>
              <a:t> (misty haziness) makes her facial expressions hard to determine also.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Leonardo </a:t>
            </a:r>
            <a:r>
              <a:rPr lang="en-US" dirty="0" err="1" smtClean="0"/>
              <a:t>da</a:t>
            </a:r>
            <a:r>
              <a:rPr lang="en-US" dirty="0" smtClean="0"/>
              <a:t> Vinci</a:t>
            </a:r>
            <a:endParaRPr lang="en-US" dirty="0"/>
          </a:p>
        </p:txBody>
      </p:sp>
      <p:sp>
        <p:nvSpPr>
          <p:cNvPr id="3" name="Text Placeholder 2"/>
          <p:cNvSpPr>
            <a:spLocks noGrp="1"/>
          </p:cNvSpPr>
          <p:nvPr>
            <p:ph type="body" sz="half" idx="1"/>
          </p:nvPr>
        </p:nvSpPr>
        <p:spPr/>
        <p:txBody>
          <a:bodyPr/>
          <a:lstStyle/>
          <a:p>
            <a:r>
              <a:rPr lang="en-US" dirty="0" smtClean="0"/>
              <a:t>The Mona Lisa was stolen from the Louvre on August 21</a:t>
            </a:r>
            <a:r>
              <a:rPr lang="en-US" baseline="30000" dirty="0" smtClean="0"/>
              <a:t>st</a:t>
            </a:r>
            <a:r>
              <a:rPr lang="en-US" dirty="0" smtClean="0"/>
              <a:t> 1911 by Italian </a:t>
            </a:r>
            <a:r>
              <a:rPr lang="en-US" dirty="0" err="1" smtClean="0"/>
              <a:t>Vincenzo</a:t>
            </a:r>
            <a:r>
              <a:rPr lang="en-US" dirty="0" smtClean="0"/>
              <a:t> </a:t>
            </a:r>
            <a:r>
              <a:rPr lang="en-US" dirty="0" err="1" smtClean="0"/>
              <a:t>Peruggia</a:t>
            </a:r>
            <a:r>
              <a:rPr lang="en-US" dirty="0" smtClean="0"/>
              <a:t>.</a:t>
            </a:r>
            <a:endParaRPr lang="en-US" dirty="0"/>
          </a:p>
        </p:txBody>
      </p:sp>
      <p:pic>
        <p:nvPicPr>
          <p:cNvPr id="38914" name="Picture 2"/>
          <p:cNvPicPr>
            <a:picLocks noGrp="1" noChangeAspect="1" noChangeArrowheads="1"/>
          </p:cNvPicPr>
          <p:nvPr>
            <p:ph sz="half" idx="2"/>
          </p:nvPr>
        </p:nvPicPr>
        <p:blipFill>
          <a:blip r:embed="rId2" cstate="print"/>
          <a:srcRect/>
          <a:stretch>
            <a:fillRect/>
          </a:stretch>
        </p:blipFill>
        <p:spPr bwMode="auto">
          <a:xfrm>
            <a:off x="4752975" y="1447800"/>
            <a:ext cx="3400425" cy="2266950"/>
          </a:xfrm>
          <a:prstGeom prst="rect">
            <a:avLst/>
          </a:prstGeom>
          <a:noFill/>
          <a:ln w="9525">
            <a:noFill/>
            <a:miter lim="800000"/>
            <a:headEnd/>
            <a:tailEnd/>
          </a:ln>
        </p:spPr>
      </p:pic>
      <p:pic>
        <p:nvPicPr>
          <p:cNvPr id="38915" name="Picture 3"/>
          <p:cNvPicPr>
            <a:picLocks noChangeAspect="1" noChangeArrowheads="1"/>
          </p:cNvPicPr>
          <p:nvPr/>
        </p:nvPicPr>
        <p:blipFill>
          <a:blip r:embed="rId3" cstate="print"/>
          <a:srcRect/>
          <a:stretch>
            <a:fillRect/>
          </a:stretch>
        </p:blipFill>
        <p:spPr bwMode="auto">
          <a:xfrm>
            <a:off x="4829175" y="3718643"/>
            <a:ext cx="3200400" cy="29107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z="7200" b="0" dirty="0" smtClean="0">
                <a:latin typeface="Pristina" pitchFamily="66" charset="0"/>
              </a:rPr>
              <a:t>Michelangelo</a:t>
            </a:r>
          </a:p>
        </p:txBody>
      </p:sp>
      <p:sp>
        <p:nvSpPr>
          <p:cNvPr id="26627" name="Rectangle 3"/>
          <p:cNvSpPr>
            <a:spLocks noGrp="1" noChangeArrowheads="1"/>
          </p:cNvSpPr>
          <p:nvPr>
            <p:ph type="body" idx="1"/>
          </p:nvPr>
        </p:nvSpPr>
        <p:spPr/>
        <p:txBody>
          <a:bodyPr/>
          <a:lstStyle/>
          <a:p>
            <a:pPr eaLnBrk="1" hangingPunct="1">
              <a:defRPr/>
            </a:pPr>
            <a:r>
              <a:rPr lang="en-US" dirty="0" smtClean="0"/>
              <a:t>Michelangelo was best know for his work in sculptures and his work on the Sistine Chapel.</a:t>
            </a:r>
          </a:p>
          <a:p>
            <a:pPr eaLnBrk="1" hangingPunct="1">
              <a:defRPr/>
            </a:pPr>
            <a:r>
              <a:rPr lang="en-US" dirty="0" smtClean="0"/>
              <a:t>Michelangelo was different from the sculptors before him, he felt that sculptors who sculpt for perfection in form were wrong.</a:t>
            </a:r>
          </a:p>
          <a:p>
            <a:pPr eaLnBrk="1" hangingPunct="1">
              <a:defRPr/>
            </a:pPr>
            <a:r>
              <a:rPr lang="en-US" dirty="0" smtClean="0"/>
              <a:t>Michelangelo started the art of </a:t>
            </a:r>
            <a:r>
              <a:rPr lang="en-US" i="1" dirty="0" smtClean="0"/>
              <a:t>self</a:t>
            </a:r>
            <a:r>
              <a:rPr lang="en-US" dirty="0" smtClean="0"/>
              <a:t> </a:t>
            </a:r>
            <a:r>
              <a:rPr lang="en-US" i="1" dirty="0" smtClean="0"/>
              <a:t>expression</a:t>
            </a:r>
            <a:r>
              <a:rPr lang="en-US" dirty="0" smtClean="0"/>
              <a:t>.</a:t>
            </a:r>
          </a:p>
          <a:p>
            <a:pPr lvl="1" eaLnBrk="1" hangingPunct="1">
              <a:defRPr/>
            </a:pPr>
            <a:r>
              <a:rPr lang="en-US" dirty="0" smtClean="0"/>
              <a:t>Creating art with intent and not just by measure. (Made sculptures to look like actual people)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p:txBody>
          <a:bodyPr/>
          <a:lstStyle/>
          <a:p>
            <a:pPr eaLnBrk="1" hangingPunct="1">
              <a:defRPr/>
            </a:pPr>
            <a:r>
              <a:rPr lang="en-US" sz="7200" b="0" smtClean="0">
                <a:latin typeface="Pristina" pitchFamily="66" charset="0"/>
              </a:rPr>
              <a:t>David</a:t>
            </a:r>
          </a:p>
        </p:txBody>
      </p:sp>
      <p:sp>
        <p:nvSpPr>
          <p:cNvPr id="27654" name="Rectangle 6"/>
          <p:cNvSpPr>
            <a:spLocks noGrp="1" noChangeArrowheads="1"/>
          </p:cNvSpPr>
          <p:nvPr>
            <p:ph type="body" sz="half" idx="2"/>
          </p:nvPr>
        </p:nvSpPr>
        <p:spPr/>
        <p:txBody>
          <a:bodyPr/>
          <a:lstStyle/>
          <a:p>
            <a:pPr eaLnBrk="1" hangingPunct="1">
              <a:lnSpc>
                <a:spcPct val="90000"/>
              </a:lnSpc>
              <a:defRPr/>
            </a:pPr>
            <a:r>
              <a:rPr lang="en-US" sz="2800" dirty="0" smtClean="0"/>
              <a:t>Created by Michelangelo during 1501-1504.</a:t>
            </a:r>
          </a:p>
          <a:p>
            <a:pPr eaLnBrk="1" hangingPunct="1">
              <a:lnSpc>
                <a:spcPct val="90000"/>
              </a:lnSpc>
              <a:defRPr/>
            </a:pPr>
            <a:r>
              <a:rPr lang="en-US" sz="2800" dirty="0" smtClean="0"/>
              <a:t>Michelangelo was asked to work on a great block of marble left from an earlier commission.</a:t>
            </a:r>
          </a:p>
          <a:p>
            <a:pPr eaLnBrk="1" hangingPunct="1">
              <a:lnSpc>
                <a:spcPct val="90000"/>
              </a:lnSpc>
              <a:defRPr/>
            </a:pPr>
            <a:r>
              <a:rPr lang="en-US" sz="2800" dirty="0" smtClean="0"/>
              <a:t>From this stone Michelangelo created David.</a:t>
            </a:r>
          </a:p>
        </p:txBody>
      </p:sp>
      <p:sp>
        <p:nvSpPr>
          <p:cNvPr id="5" name="Content Placeholder 4"/>
          <p:cNvSpPr>
            <a:spLocks noGrp="1"/>
          </p:cNvSpPr>
          <p:nvPr>
            <p:ph sz="half" idx="1"/>
          </p:nvPr>
        </p:nvSpPr>
        <p:spPr/>
        <p:txBody>
          <a:bodyPr/>
          <a:lstStyle/>
          <a:p>
            <a:endParaRPr lang="en-US" dirty="0"/>
          </a:p>
        </p:txBody>
      </p:sp>
      <p:pic>
        <p:nvPicPr>
          <p:cNvPr id="13317" name="Picture 5"/>
          <p:cNvPicPr>
            <a:picLocks noChangeAspect="1" noChangeArrowheads="1"/>
          </p:cNvPicPr>
          <p:nvPr/>
        </p:nvPicPr>
        <p:blipFill>
          <a:blip r:embed="rId2" cstate="print"/>
          <a:srcRect/>
          <a:stretch>
            <a:fillRect/>
          </a:stretch>
        </p:blipFill>
        <p:spPr bwMode="auto">
          <a:xfrm>
            <a:off x="1016000" y="1676400"/>
            <a:ext cx="3022600" cy="44719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sz="7200" b="0" smtClean="0">
                <a:latin typeface="Pristina" pitchFamily="66" charset="0"/>
              </a:rPr>
              <a:t>David Cont…</a:t>
            </a:r>
          </a:p>
        </p:txBody>
      </p:sp>
      <p:sp>
        <p:nvSpPr>
          <p:cNvPr id="29699" name="Rectangle 3"/>
          <p:cNvSpPr>
            <a:spLocks noGrp="1" noChangeArrowheads="1"/>
          </p:cNvSpPr>
          <p:nvPr>
            <p:ph type="body" idx="1"/>
          </p:nvPr>
        </p:nvSpPr>
        <p:spPr/>
        <p:txBody>
          <a:bodyPr/>
          <a:lstStyle/>
          <a:p>
            <a:pPr eaLnBrk="1" hangingPunct="1">
              <a:defRPr/>
            </a:pPr>
            <a:r>
              <a:rPr lang="en-US" smtClean="0"/>
              <a:t>Despite how most people usually depicted David with heroism, Michelangelo chose to depict David not after the victory with Goliath’s head at his feet but with his head turned to the left, sternly, watchful of the approaching foe. </a:t>
            </a:r>
          </a:p>
          <a:p>
            <a:pPr eaLnBrk="1" hangingPunct="1">
              <a:defRPr/>
            </a:pPr>
            <a:r>
              <a:rPr lang="en-US" smtClean="0"/>
              <a:t>This exhibits the representation of energy and tension in the sculpture.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533400" y="304800"/>
            <a:ext cx="8229600" cy="1143000"/>
          </a:xfrm>
        </p:spPr>
        <p:txBody>
          <a:bodyPr/>
          <a:lstStyle/>
          <a:p>
            <a:pPr eaLnBrk="1" hangingPunct="1">
              <a:defRPr/>
            </a:pPr>
            <a:r>
              <a:rPr lang="en-US" sz="7200" b="0" smtClean="0">
                <a:latin typeface="Pristina" pitchFamily="66" charset="0"/>
              </a:rPr>
              <a:t>The Sistine Chapel</a:t>
            </a:r>
          </a:p>
        </p:txBody>
      </p:sp>
      <p:pic>
        <p:nvPicPr>
          <p:cNvPr id="15363" name="Picture 9" descr="sistine%20chapel"/>
          <p:cNvPicPr>
            <a:picLocks noGrp="1" noChangeAspect="1" noChangeArrowheads="1"/>
          </p:cNvPicPr>
          <p:nvPr>
            <p:ph/>
          </p:nvPr>
        </p:nvPicPr>
        <p:blipFill>
          <a:blip r:embed="rId2" cstate="print"/>
          <a:srcRect/>
          <a:stretch>
            <a:fillRect/>
          </a:stretch>
        </p:blipFill>
        <p:spPr>
          <a:xfrm>
            <a:off x="2149475" y="1905000"/>
            <a:ext cx="5241925" cy="3633788"/>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sz="7200" b="0" smtClean="0">
                <a:latin typeface="Pristina" pitchFamily="66" charset="0"/>
              </a:rPr>
              <a:t>Sistine Chapel Cont…</a:t>
            </a:r>
          </a:p>
        </p:txBody>
      </p:sp>
      <p:sp>
        <p:nvSpPr>
          <p:cNvPr id="32771" name="Rectangle 3"/>
          <p:cNvSpPr>
            <a:spLocks noGrp="1" noChangeArrowheads="1"/>
          </p:cNvSpPr>
          <p:nvPr>
            <p:ph type="body" idx="1"/>
          </p:nvPr>
        </p:nvSpPr>
        <p:spPr/>
        <p:txBody>
          <a:bodyPr/>
          <a:lstStyle/>
          <a:p>
            <a:pPr eaLnBrk="1" hangingPunct="1">
              <a:defRPr/>
            </a:pPr>
            <a:endParaRPr lang="en-US" smtClean="0"/>
          </a:p>
          <a:p>
            <a:pPr eaLnBrk="1" hangingPunct="1">
              <a:defRPr/>
            </a:pPr>
            <a:r>
              <a:rPr lang="en-US" smtClean="0"/>
              <a:t>Created by Michelangelo during the span of 4yrs. (1508-1512)</a:t>
            </a:r>
          </a:p>
          <a:p>
            <a:pPr eaLnBrk="1" hangingPunct="1">
              <a:defRPr/>
            </a:pPr>
            <a:r>
              <a:rPr lang="en-US" smtClean="0"/>
              <a:t>At first Michelangelo did not want to paint the Sistine Chapel. </a:t>
            </a:r>
          </a:p>
          <a:p>
            <a:pPr lvl="1" eaLnBrk="1" hangingPunct="1">
              <a:defRPr/>
            </a:pPr>
            <a:r>
              <a:rPr lang="en-US" smtClean="0"/>
              <a:t>He had only done sculptures up until this time.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sz="7200" b="0" smtClean="0">
                <a:latin typeface="Pristina" pitchFamily="66" charset="0"/>
              </a:rPr>
              <a:t>Sistine Chapel Cont…</a:t>
            </a:r>
          </a:p>
        </p:txBody>
      </p:sp>
      <p:sp>
        <p:nvSpPr>
          <p:cNvPr id="33795" name="Rectangle 3"/>
          <p:cNvSpPr>
            <a:spLocks noGrp="1" noChangeArrowheads="1"/>
          </p:cNvSpPr>
          <p:nvPr>
            <p:ph type="body" idx="1"/>
          </p:nvPr>
        </p:nvSpPr>
        <p:spPr/>
        <p:txBody>
          <a:bodyPr/>
          <a:lstStyle/>
          <a:p>
            <a:pPr eaLnBrk="1" hangingPunct="1">
              <a:defRPr/>
            </a:pPr>
            <a:r>
              <a:rPr lang="en-US" smtClean="0"/>
              <a:t>Michelangelo faced enormous difficulties in painting the Sistine ceiling.</a:t>
            </a:r>
          </a:p>
          <a:p>
            <a:pPr lvl="1" eaLnBrk="1" hangingPunct="1">
              <a:defRPr/>
            </a:pPr>
            <a:r>
              <a:rPr lang="en-US" smtClean="0"/>
              <a:t>Had never done a </a:t>
            </a:r>
            <a:r>
              <a:rPr lang="en-US" i="1" smtClean="0"/>
              <a:t>fresco </a:t>
            </a:r>
            <a:r>
              <a:rPr lang="en-US" smtClean="0"/>
              <a:t>before</a:t>
            </a:r>
          </a:p>
          <a:p>
            <a:pPr lvl="1" eaLnBrk="1" hangingPunct="1">
              <a:defRPr/>
            </a:pPr>
            <a:r>
              <a:rPr lang="en-US" smtClean="0"/>
              <a:t>The ceiling’s dimensions</a:t>
            </a:r>
          </a:p>
          <a:p>
            <a:pPr lvl="2" eaLnBrk="1" hangingPunct="1">
              <a:defRPr/>
            </a:pPr>
            <a:r>
              <a:rPr lang="en-US" smtClean="0"/>
              <a:t>Some 5,800 square feet</a:t>
            </a:r>
          </a:p>
          <a:p>
            <a:pPr lvl="1" eaLnBrk="1" hangingPunct="1">
              <a:defRPr/>
            </a:pPr>
            <a:r>
              <a:rPr lang="en-US" smtClean="0"/>
              <a:t>Height above the pavement</a:t>
            </a:r>
          </a:p>
          <a:p>
            <a:pPr lvl="2" eaLnBrk="1" hangingPunct="1">
              <a:defRPr/>
            </a:pPr>
            <a:r>
              <a:rPr lang="en-US" smtClean="0"/>
              <a:t>Almost 70 feet</a:t>
            </a:r>
          </a:p>
          <a:p>
            <a:pPr lvl="1" eaLnBrk="1" hangingPunct="1">
              <a:defRPr/>
            </a:pPr>
            <a:r>
              <a:rPr lang="en-US" smtClean="0"/>
              <a:t>Perspective problems with painting with the ceilings curve.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p:txBody>
          <a:bodyPr/>
          <a:lstStyle/>
          <a:p>
            <a:pPr eaLnBrk="1" hangingPunct="1">
              <a:defRPr/>
            </a:pPr>
            <a:r>
              <a:rPr lang="en-US" sz="7200" b="0" smtClean="0">
                <a:latin typeface="Pristina" pitchFamily="66" charset="0"/>
              </a:rPr>
              <a:t>Sistine Chapel Cont…</a:t>
            </a:r>
          </a:p>
        </p:txBody>
      </p:sp>
      <p:sp>
        <p:nvSpPr>
          <p:cNvPr id="34822" name="Rectangle 6"/>
          <p:cNvSpPr>
            <a:spLocks noGrp="1" noChangeArrowheads="1"/>
          </p:cNvSpPr>
          <p:nvPr>
            <p:ph type="body" sz="half" idx="2"/>
          </p:nvPr>
        </p:nvSpPr>
        <p:spPr/>
        <p:txBody>
          <a:bodyPr/>
          <a:lstStyle/>
          <a:p>
            <a:pPr eaLnBrk="1" hangingPunct="1">
              <a:defRPr/>
            </a:pPr>
            <a:endParaRPr lang="en-US" sz="2800" smtClean="0"/>
          </a:p>
          <a:p>
            <a:pPr eaLnBrk="1" hangingPunct="1">
              <a:defRPr/>
            </a:pPr>
            <a:endParaRPr lang="en-US" sz="2800" smtClean="0"/>
          </a:p>
          <a:p>
            <a:pPr eaLnBrk="1" hangingPunct="1">
              <a:defRPr/>
            </a:pPr>
            <a:r>
              <a:rPr lang="en-US" sz="2800" smtClean="0"/>
              <a:t>Even with all those challenges within 4 years Michelangelo created this monumental fresco within the Sistine Chapel.</a:t>
            </a:r>
          </a:p>
          <a:p>
            <a:pPr eaLnBrk="1" hangingPunct="1">
              <a:buFont typeface="Wingdings" pitchFamily="2" charset="2"/>
              <a:buNone/>
              <a:defRPr/>
            </a:pPr>
            <a:r>
              <a:rPr lang="en-US" sz="2800" smtClean="0"/>
              <a:t> 	</a:t>
            </a:r>
          </a:p>
        </p:txBody>
      </p:sp>
      <p:pic>
        <p:nvPicPr>
          <p:cNvPr id="18436" name="Picture 9" descr="untitled"/>
          <p:cNvPicPr>
            <a:picLocks noGrp="1" noChangeAspect="1" noChangeArrowheads="1"/>
          </p:cNvPicPr>
          <p:nvPr>
            <p:ph sz="half" idx="1"/>
          </p:nvPr>
        </p:nvPicPr>
        <p:blipFill>
          <a:blip r:embed="rId2" cstate="print"/>
          <a:srcRect/>
          <a:stretch>
            <a:fillRect/>
          </a:stretch>
        </p:blipFill>
        <p:spPr>
          <a:xfrm>
            <a:off x="558800" y="1600200"/>
            <a:ext cx="3835400" cy="4530725"/>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z="7200" b="0" dirty="0" smtClean="0">
                <a:latin typeface="Pristina" pitchFamily="66" charset="0"/>
              </a:rPr>
              <a:t>Renaissance Art</a:t>
            </a:r>
          </a:p>
        </p:txBody>
      </p:sp>
      <p:sp>
        <p:nvSpPr>
          <p:cNvPr id="14339" name="Rectangle 3"/>
          <p:cNvSpPr>
            <a:spLocks noGrp="1" noChangeArrowheads="1"/>
          </p:cNvSpPr>
          <p:nvPr>
            <p:ph type="body" idx="1"/>
          </p:nvPr>
        </p:nvSpPr>
        <p:spPr/>
        <p:txBody>
          <a:bodyPr/>
          <a:lstStyle/>
          <a:p>
            <a:pPr eaLnBrk="1" hangingPunct="1">
              <a:defRPr/>
            </a:pPr>
            <a:r>
              <a:rPr lang="en-US" dirty="0" smtClean="0"/>
              <a:t>16</a:t>
            </a:r>
            <a:r>
              <a:rPr lang="en-US" baseline="30000" dirty="0" smtClean="0"/>
              <a:t>th</a:t>
            </a:r>
            <a:r>
              <a:rPr lang="en-US" dirty="0" smtClean="0"/>
              <a:t> century art which is known </a:t>
            </a:r>
            <a:r>
              <a:rPr lang="en-US" dirty="0" smtClean="0"/>
              <a:t>as “</a:t>
            </a:r>
            <a:r>
              <a:rPr lang="en-US" dirty="0" smtClean="0"/>
              <a:t>High Renaissance” is associated with these artist…</a:t>
            </a:r>
          </a:p>
          <a:p>
            <a:pPr lvl="1" eaLnBrk="1" hangingPunct="1">
              <a:defRPr/>
            </a:pPr>
            <a:r>
              <a:rPr lang="en-US" dirty="0" smtClean="0"/>
              <a:t>Leonardo </a:t>
            </a:r>
            <a:r>
              <a:rPr lang="en-US" dirty="0" err="1" smtClean="0"/>
              <a:t>da</a:t>
            </a:r>
            <a:r>
              <a:rPr lang="en-US" dirty="0" smtClean="0"/>
              <a:t> Vinci</a:t>
            </a:r>
          </a:p>
          <a:p>
            <a:pPr lvl="1" eaLnBrk="1" hangingPunct="1">
              <a:defRPr/>
            </a:pPr>
            <a:r>
              <a:rPr lang="en-US" dirty="0" smtClean="0"/>
              <a:t>Michelangelo</a:t>
            </a:r>
          </a:p>
          <a:p>
            <a:pPr eaLnBrk="1" hangingPunct="1">
              <a:defRPr/>
            </a:pPr>
            <a:r>
              <a:rPr lang="en-US" dirty="0" smtClean="0"/>
              <a:t>These artist created such amazing works that generations of later artist relied on their artworks for instruction.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sz="5500" b="0" smtClean="0">
                <a:latin typeface="Pristina" pitchFamily="66" charset="0"/>
              </a:rPr>
              <a:t>Other Artist during the Renaissance</a:t>
            </a:r>
          </a:p>
        </p:txBody>
      </p:sp>
      <p:sp>
        <p:nvSpPr>
          <p:cNvPr id="36867" name="Rectangle 3"/>
          <p:cNvSpPr>
            <a:spLocks noGrp="1" noChangeArrowheads="1"/>
          </p:cNvSpPr>
          <p:nvPr>
            <p:ph type="body" idx="1"/>
          </p:nvPr>
        </p:nvSpPr>
        <p:spPr/>
        <p:txBody>
          <a:bodyPr/>
          <a:lstStyle/>
          <a:p>
            <a:pPr eaLnBrk="1" hangingPunct="1">
              <a:defRPr/>
            </a:pPr>
            <a:r>
              <a:rPr lang="en-US" smtClean="0"/>
              <a:t>There are many other great artist throughout the Renaissance period.</a:t>
            </a:r>
          </a:p>
          <a:p>
            <a:pPr eaLnBrk="1" hangingPunct="1">
              <a:defRPr/>
            </a:pPr>
            <a:r>
              <a:rPr lang="en-US" smtClean="0"/>
              <a:t>To name a few</a:t>
            </a:r>
          </a:p>
          <a:p>
            <a:pPr lvl="1" eaLnBrk="1" hangingPunct="1">
              <a:defRPr/>
            </a:pPr>
            <a:r>
              <a:rPr lang="en-US" smtClean="0"/>
              <a:t>Titian</a:t>
            </a:r>
          </a:p>
          <a:p>
            <a:pPr lvl="1" eaLnBrk="1" hangingPunct="1">
              <a:defRPr/>
            </a:pPr>
            <a:r>
              <a:rPr lang="en-US" smtClean="0"/>
              <a:t>Caravaggio</a:t>
            </a:r>
          </a:p>
          <a:p>
            <a:pPr lvl="1" eaLnBrk="1" hangingPunct="1">
              <a:defRPr/>
            </a:pPr>
            <a:r>
              <a:rPr lang="en-US" smtClean="0"/>
              <a:t>Giovanni Bellini</a:t>
            </a:r>
          </a:p>
          <a:p>
            <a:pPr lvl="1" eaLnBrk="1" hangingPunct="1">
              <a:defRPr/>
            </a:pPr>
            <a:r>
              <a:rPr lang="en-US" smtClean="0"/>
              <a:t>Bernini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sz="7200" b="0" smtClean="0">
                <a:latin typeface="Pristina" pitchFamily="66" charset="0"/>
              </a:rPr>
              <a:t>Leonardo da Vinci</a:t>
            </a:r>
          </a:p>
        </p:txBody>
      </p:sp>
      <p:sp>
        <p:nvSpPr>
          <p:cNvPr id="15363" name="Rectangle 3"/>
          <p:cNvSpPr>
            <a:spLocks noGrp="1" noChangeArrowheads="1"/>
          </p:cNvSpPr>
          <p:nvPr>
            <p:ph type="body" idx="1"/>
          </p:nvPr>
        </p:nvSpPr>
        <p:spPr/>
        <p:txBody>
          <a:bodyPr/>
          <a:lstStyle/>
          <a:p>
            <a:pPr eaLnBrk="1" hangingPunct="1">
              <a:lnSpc>
                <a:spcPct val="90000"/>
              </a:lnSpc>
              <a:defRPr/>
            </a:pPr>
            <a:r>
              <a:rPr lang="en-US" sz="3600" b="1" dirty="0" err="1" smtClean="0"/>
              <a:t>Da</a:t>
            </a:r>
            <a:r>
              <a:rPr lang="en-US" sz="3600" b="1" dirty="0" smtClean="0"/>
              <a:t> Vinci’s Life</a:t>
            </a:r>
          </a:p>
          <a:p>
            <a:pPr eaLnBrk="1" hangingPunct="1">
              <a:lnSpc>
                <a:spcPct val="90000"/>
              </a:lnSpc>
              <a:defRPr/>
            </a:pPr>
            <a:r>
              <a:rPr lang="en-US" dirty="0" smtClean="0"/>
              <a:t>Born April 15</a:t>
            </a:r>
            <a:r>
              <a:rPr lang="en-US" baseline="30000" dirty="0" smtClean="0"/>
              <a:t>th</a:t>
            </a:r>
            <a:r>
              <a:rPr lang="en-US" dirty="0" smtClean="0"/>
              <a:t>, 1452 Italy</a:t>
            </a:r>
          </a:p>
          <a:p>
            <a:pPr eaLnBrk="1" hangingPunct="1">
              <a:lnSpc>
                <a:spcPct val="90000"/>
              </a:lnSpc>
              <a:defRPr/>
            </a:pPr>
            <a:r>
              <a:rPr lang="en-US" dirty="0" smtClean="0"/>
              <a:t>He was considered the greatest Renaissance Man who ever lived.</a:t>
            </a:r>
          </a:p>
          <a:p>
            <a:pPr eaLnBrk="1" hangingPunct="1">
              <a:lnSpc>
                <a:spcPct val="90000"/>
              </a:lnSpc>
              <a:defRPr/>
            </a:pPr>
            <a:r>
              <a:rPr lang="en-US" dirty="0" smtClean="0"/>
              <a:t>He was a scientist, inventor, painter, sculptor, architect, mathematician, writer, musician, and anatomist.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b="0" dirty="0" smtClean="0">
                <a:latin typeface="Pristina" pitchFamily="66" charset="0"/>
              </a:rPr>
              <a:t>Leonardo </a:t>
            </a:r>
            <a:r>
              <a:rPr lang="en-US" sz="7200" b="0" dirty="0" err="1" smtClean="0">
                <a:latin typeface="Pristina" pitchFamily="66" charset="0"/>
              </a:rPr>
              <a:t>da</a:t>
            </a:r>
            <a:r>
              <a:rPr lang="en-US" sz="7200" b="0" dirty="0" smtClean="0">
                <a:latin typeface="Pristina" pitchFamily="66" charset="0"/>
              </a:rPr>
              <a:t> Vinci</a:t>
            </a:r>
            <a:endParaRPr lang="en-US" sz="7200" b="0" dirty="0">
              <a:latin typeface="Pristina" pitchFamily="66" charset="0"/>
            </a:endParaRPr>
          </a:p>
        </p:txBody>
      </p:sp>
      <p:sp>
        <p:nvSpPr>
          <p:cNvPr id="3" name="Content Placeholder 2"/>
          <p:cNvSpPr>
            <a:spLocks noGrp="1"/>
          </p:cNvSpPr>
          <p:nvPr>
            <p:ph idx="1"/>
          </p:nvPr>
        </p:nvSpPr>
        <p:spPr/>
        <p:txBody>
          <a:bodyPr/>
          <a:lstStyle/>
          <a:p>
            <a:r>
              <a:rPr lang="en-US" sz="3600" b="1" dirty="0" smtClean="0"/>
              <a:t>His Discoveries</a:t>
            </a:r>
          </a:p>
          <a:p>
            <a:r>
              <a:rPr lang="en-US" dirty="0" smtClean="0"/>
              <a:t>Conceptualized …</a:t>
            </a:r>
          </a:p>
          <a:p>
            <a:pPr lvl="1"/>
            <a:r>
              <a:rPr lang="en-US" dirty="0" smtClean="0"/>
              <a:t>Helicopter</a:t>
            </a:r>
          </a:p>
          <a:p>
            <a:pPr lvl="1"/>
            <a:r>
              <a:rPr lang="en-US" dirty="0" smtClean="0"/>
              <a:t>Tank</a:t>
            </a:r>
          </a:p>
          <a:p>
            <a:pPr lvl="1"/>
            <a:r>
              <a:rPr lang="en-US" dirty="0" smtClean="0"/>
              <a:t>Solar Power</a:t>
            </a:r>
          </a:p>
          <a:p>
            <a:pPr lvl="1"/>
            <a:r>
              <a:rPr lang="en-US" dirty="0" smtClean="0"/>
              <a:t>Calculator</a:t>
            </a:r>
          </a:p>
          <a:p>
            <a:pPr lvl="1"/>
            <a:r>
              <a:rPr lang="en-US" dirty="0" smtClean="0"/>
              <a:t>Outlined a rudimentary theory of plate tectonics.</a:t>
            </a:r>
          </a:p>
          <a:p>
            <a:pPr lvl="1">
              <a:buNone/>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b="0" dirty="0" smtClean="0">
                <a:latin typeface="Pristina" pitchFamily="66" charset="0"/>
              </a:rPr>
              <a:t>Leonardo </a:t>
            </a:r>
            <a:r>
              <a:rPr lang="en-US" sz="7200" b="0" dirty="0" err="1" smtClean="0">
                <a:latin typeface="Pristina" pitchFamily="66" charset="0"/>
              </a:rPr>
              <a:t>da</a:t>
            </a:r>
            <a:r>
              <a:rPr lang="en-US" sz="7200" b="0" dirty="0" smtClean="0">
                <a:latin typeface="Pristina" pitchFamily="66" charset="0"/>
              </a:rPr>
              <a:t> Vinci</a:t>
            </a:r>
            <a:endParaRPr lang="en-US" sz="7200" b="0" dirty="0">
              <a:latin typeface="Pristina" pitchFamily="66" charset="0"/>
            </a:endParaRPr>
          </a:p>
        </p:txBody>
      </p:sp>
      <p:sp>
        <p:nvSpPr>
          <p:cNvPr id="3" name="Text Placeholder 2"/>
          <p:cNvSpPr>
            <a:spLocks noGrp="1"/>
          </p:cNvSpPr>
          <p:nvPr>
            <p:ph type="body" sz="half" idx="1"/>
          </p:nvPr>
        </p:nvSpPr>
        <p:spPr/>
        <p:txBody>
          <a:bodyPr/>
          <a:lstStyle/>
          <a:p>
            <a:r>
              <a:rPr lang="en-US" sz="3600" b="1" dirty="0" smtClean="0"/>
              <a:t>Journal Entries</a:t>
            </a:r>
          </a:p>
          <a:p>
            <a:r>
              <a:rPr lang="en-US" sz="3000" dirty="0" smtClean="0"/>
              <a:t>He kept his ideas in journals-but he used coded writing so that his theories could not be stolen. </a:t>
            </a:r>
          </a:p>
          <a:p>
            <a:r>
              <a:rPr lang="en-US" sz="3000" dirty="0" smtClean="0"/>
              <a:t>Over 13,000 pages have been discovered so far.</a:t>
            </a:r>
            <a:endParaRPr lang="en-US" sz="3000" dirty="0"/>
          </a:p>
        </p:txBody>
      </p:sp>
      <p:pic>
        <p:nvPicPr>
          <p:cNvPr id="36866" name="Picture 2"/>
          <p:cNvPicPr>
            <a:picLocks noGrp="1" noChangeAspect="1" noChangeArrowheads="1"/>
          </p:cNvPicPr>
          <p:nvPr>
            <p:ph sz="half" idx="2"/>
          </p:nvPr>
        </p:nvPicPr>
        <p:blipFill>
          <a:blip r:embed="rId2" cstate="print"/>
          <a:srcRect/>
          <a:stretch>
            <a:fillRect/>
          </a:stretch>
        </p:blipFill>
        <p:spPr bwMode="auto">
          <a:xfrm>
            <a:off x="4343400" y="2209800"/>
            <a:ext cx="2028825" cy="3000375"/>
          </a:xfrm>
          <a:prstGeom prst="rect">
            <a:avLst/>
          </a:prstGeom>
          <a:noFill/>
          <a:ln w="9525">
            <a:noFill/>
            <a:miter lim="800000"/>
            <a:headEnd/>
            <a:tailEnd/>
          </a:ln>
        </p:spPr>
      </p:pic>
      <p:pic>
        <p:nvPicPr>
          <p:cNvPr id="36867" name="Picture 3"/>
          <p:cNvPicPr>
            <a:picLocks noChangeAspect="1" noChangeArrowheads="1"/>
          </p:cNvPicPr>
          <p:nvPr/>
        </p:nvPicPr>
        <p:blipFill>
          <a:blip r:embed="rId3" cstate="print"/>
          <a:srcRect/>
          <a:stretch>
            <a:fillRect/>
          </a:stretch>
        </p:blipFill>
        <p:spPr bwMode="auto">
          <a:xfrm>
            <a:off x="6324600" y="1295400"/>
            <a:ext cx="2276475" cy="2190750"/>
          </a:xfrm>
          <a:prstGeom prst="rect">
            <a:avLst/>
          </a:prstGeom>
          <a:noFill/>
          <a:ln w="9525">
            <a:noFill/>
            <a:miter lim="800000"/>
            <a:headEnd/>
            <a:tailEnd/>
          </a:ln>
        </p:spPr>
      </p:pic>
      <p:pic>
        <p:nvPicPr>
          <p:cNvPr id="36868" name="Picture 4"/>
          <p:cNvPicPr>
            <a:picLocks noChangeAspect="1" noChangeArrowheads="1"/>
          </p:cNvPicPr>
          <p:nvPr/>
        </p:nvPicPr>
        <p:blipFill>
          <a:blip r:embed="rId4" cstate="print"/>
          <a:srcRect/>
          <a:stretch>
            <a:fillRect/>
          </a:stretch>
        </p:blipFill>
        <p:spPr bwMode="auto">
          <a:xfrm>
            <a:off x="6324600" y="3429000"/>
            <a:ext cx="2286000" cy="31305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sz="7200" b="0" smtClean="0">
                <a:latin typeface="Pristina" pitchFamily="66" charset="0"/>
              </a:rPr>
              <a:t>Virgin of the Rocks</a:t>
            </a:r>
          </a:p>
        </p:txBody>
      </p:sp>
      <p:sp>
        <p:nvSpPr>
          <p:cNvPr id="16387" name="Rectangle 3"/>
          <p:cNvSpPr>
            <a:spLocks noGrp="1" noChangeArrowheads="1"/>
          </p:cNvSpPr>
          <p:nvPr>
            <p:ph type="body" idx="1"/>
          </p:nvPr>
        </p:nvSpPr>
        <p:spPr/>
        <p:txBody>
          <a:bodyPr/>
          <a:lstStyle/>
          <a:p>
            <a:pPr eaLnBrk="1" hangingPunct="1">
              <a:defRPr/>
            </a:pPr>
            <a:endParaRPr lang="en-US" dirty="0" smtClean="0"/>
          </a:p>
          <a:p>
            <a:pPr eaLnBrk="1" hangingPunct="1">
              <a:defRPr/>
            </a:pPr>
            <a:r>
              <a:rPr lang="en-US" dirty="0" smtClean="0"/>
              <a:t>Virgin of the Rocks</a:t>
            </a:r>
          </a:p>
          <a:p>
            <a:pPr eaLnBrk="1" hangingPunct="1">
              <a:defRPr/>
            </a:pPr>
            <a:r>
              <a:rPr lang="en-US" dirty="0" smtClean="0"/>
              <a:t>This painting shows the usage of </a:t>
            </a:r>
            <a:r>
              <a:rPr lang="en-US" i="1" dirty="0" smtClean="0"/>
              <a:t>chiaroscuro</a:t>
            </a:r>
          </a:p>
          <a:p>
            <a:pPr lvl="1" eaLnBrk="1" hangingPunct="1">
              <a:defRPr/>
            </a:pPr>
            <a:r>
              <a:rPr lang="en-US" dirty="0" smtClean="0"/>
              <a:t>Which means the subtle play of light and dark.</a:t>
            </a:r>
          </a:p>
          <a:p>
            <a:pPr lvl="1" eaLnBrk="1" hangingPunct="1">
              <a:defRPr/>
            </a:pPr>
            <a:r>
              <a:rPr lang="en-US" smtClean="0"/>
              <a:t>Leonardo’s </a:t>
            </a:r>
            <a:r>
              <a:rPr lang="en-US" dirty="0" smtClean="0"/>
              <a:t>use of </a:t>
            </a:r>
            <a:r>
              <a:rPr lang="en-US" i="1" dirty="0" smtClean="0"/>
              <a:t>chiaroscuro</a:t>
            </a:r>
            <a:r>
              <a:rPr lang="en-US" dirty="0" smtClean="0"/>
              <a:t> created an emotional state with the viewer with his play of light and dark.</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p:txBody>
          <a:bodyPr/>
          <a:lstStyle/>
          <a:p>
            <a:pPr eaLnBrk="1" hangingPunct="1">
              <a:defRPr/>
            </a:pPr>
            <a:r>
              <a:rPr lang="en-US" sz="7000" b="0" dirty="0" smtClean="0">
                <a:latin typeface="Pristina" pitchFamily="66" charset="0"/>
              </a:rPr>
              <a:t>Virgin of the Rocks Cont…</a:t>
            </a:r>
          </a:p>
        </p:txBody>
      </p:sp>
      <p:sp>
        <p:nvSpPr>
          <p:cNvPr id="18437" name="Rectangle 5"/>
          <p:cNvSpPr>
            <a:spLocks noGrp="1" noChangeArrowheads="1"/>
          </p:cNvSpPr>
          <p:nvPr>
            <p:ph type="body" sz="half" idx="1"/>
          </p:nvPr>
        </p:nvSpPr>
        <p:spPr>
          <a:xfrm>
            <a:off x="457200" y="1524000"/>
            <a:ext cx="4038600" cy="4800599"/>
          </a:xfrm>
        </p:spPr>
        <p:txBody>
          <a:bodyPr/>
          <a:lstStyle/>
          <a:p>
            <a:pPr eaLnBrk="1" hangingPunct="1">
              <a:defRPr/>
            </a:pPr>
            <a:r>
              <a:rPr lang="en-US" sz="2400" dirty="0" smtClean="0"/>
              <a:t>Leonardo presented the figures in </a:t>
            </a:r>
            <a:r>
              <a:rPr lang="en-US" sz="2400" i="1" dirty="0" smtClean="0"/>
              <a:t>Virgin of the Rocks</a:t>
            </a:r>
            <a:r>
              <a:rPr lang="en-US" sz="2400" dirty="0" smtClean="0"/>
              <a:t> in a pyramidal grouping.</a:t>
            </a:r>
          </a:p>
          <a:p>
            <a:pPr eaLnBrk="1" hangingPunct="1">
              <a:defRPr/>
            </a:pPr>
            <a:r>
              <a:rPr lang="en-US" sz="2400" dirty="0" smtClean="0"/>
              <a:t>Leonardo’s use of </a:t>
            </a:r>
            <a:r>
              <a:rPr lang="en-US" sz="2400" i="1" dirty="0" smtClean="0"/>
              <a:t>atmospheric perspective</a:t>
            </a:r>
            <a:r>
              <a:rPr lang="en-US" sz="2400" dirty="0" smtClean="0"/>
              <a:t> is in full view in this painting.</a:t>
            </a:r>
          </a:p>
          <a:p>
            <a:pPr eaLnBrk="1" hangingPunct="1">
              <a:defRPr/>
            </a:pPr>
            <a:r>
              <a:rPr lang="en-US" sz="2400" dirty="0" smtClean="0"/>
              <a:t>The figures pray, point, and bless in a circular fashion. Doing this creates a visual unity throughout the painting.</a:t>
            </a:r>
          </a:p>
          <a:p>
            <a:pPr eaLnBrk="1" hangingPunct="1">
              <a:defRPr/>
            </a:pPr>
            <a:endParaRPr lang="en-US" sz="2800" dirty="0" smtClean="0"/>
          </a:p>
        </p:txBody>
      </p:sp>
      <p:sp>
        <p:nvSpPr>
          <p:cNvPr id="18438" name="Rectangle 6"/>
          <p:cNvSpPr>
            <a:spLocks noGrp="1" noChangeArrowheads="1"/>
          </p:cNvSpPr>
          <p:nvPr>
            <p:ph sz="half" idx="2"/>
          </p:nvPr>
        </p:nvSpPr>
        <p:spPr/>
        <p:txBody>
          <a:bodyPr/>
          <a:lstStyle/>
          <a:p>
            <a:pPr eaLnBrk="1" hangingPunct="1">
              <a:defRPr/>
            </a:pPr>
            <a:endParaRPr lang="en-US" sz="2800" dirty="0" smtClean="0"/>
          </a:p>
        </p:txBody>
      </p:sp>
      <p:pic>
        <p:nvPicPr>
          <p:cNvPr id="8197" name="Picture 7" descr="VirginRocks"/>
          <p:cNvPicPr>
            <a:picLocks noChangeAspect="1" noChangeArrowheads="1"/>
          </p:cNvPicPr>
          <p:nvPr/>
        </p:nvPicPr>
        <p:blipFill>
          <a:blip r:embed="rId2" cstate="print"/>
          <a:srcRect/>
          <a:stretch>
            <a:fillRect/>
          </a:stretch>
        </p:blipFill>
        <p:spPr bwMode="auto">
          <a:xfrm>
            <a:off x="5410200" y="1524000"/>
            <a:ext cx="2835275"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p:txBody>
          <a:bodyPr/>
          <a:lstStyle/>
          <a:p>
            <a:pPr eaLnBrk="1" hangingPunct="1">
              <a:defRPr/>
            </a:pPr>
            <a:r>
              <a:rPr lang="en-US" sz="7200" b="0" smtClean="0">
                <a:latin typeface="Pristina" pitchFamily="66" charset="0"/>
              </a:rPr>
              <a:t>The Last Supper</a:t>
            </a:r>
          </a:p>
        </p:txBody>
      </p:sp>
      <p:sp>
        <p:nvSpPr>
          <p:cNvPr id="21510" name="Rectangle 6"/>
          <p:cNvSpPr>
            <a:spLocks noGrp="1" noChangeArrowheads="1"/>
          </p:cNvSpPr>
          <p:nvPr>
            <p:ph type="body" sz="half" idx="2"/>
          </p:nvPr>
        </p:nvSpPr>
        <p:spPr/>
        <p:txBody>
          <a:bodyPr/>
          <a:lstStyle/>
          <a:p>
            <a:pPr eaLnBrk="1" hangingPunct="1">
              <a:lnSpc>
                <a:spcPct val="90000"/>
              </a:lnSpc>
              <a:defRPr/>
            </a:pPr>
            <a:r>
              <a:rPr lang="en-US" sz="2800" smtClean="0"/>
              <a:t>Created by Leonardo during the time of 1495-1498.</a:t>
            </a:r>
          </a:p>
          <a:p>
            <a:pPr eaLnBrk="1" hangingPunct="1">
              <a:lnSpc>
                <a:spcPct val="90000"/>
              </a:lnSpc>
              <a:defRPr/>
            </a:pPr>
            <a:r>
              <a:rPr lang="en-US" sz="2800" smtClean="0"/>
              <a:t>This is a great example of perspective being used in a composition.</a:t>
            </a:r>
          </a:p>
          <a:p>
            <a:pPr eaLnBrk="1" hangingPunct="1">
              <a:lnSpc>
                <a:spcPct val="90000"/>
              </a:lnSpc>
              <a:defRPr/>
            </a:pPr>
            <a:r>
              <a:rPr lang="en-US" sz="2800" smtClean="0"/>
              <a:t>See how all the lines converge to a central point above Christ’s head.</a:t>
            </a:r>
          </a:p>
        </p:txBody>
      </p:sp>
      <p:pic>
        <p:nvPicPr>
          <p:cNvPr id="9220" name="Picture 9" descr="1the_last_supper"/>
          <p:cNvPicPr>
            <a:picLocks noGrp="1" noChangeAspect="1" noChangeArrowheads="1"/>
          </p:cNvPicPr>
          <p:nvPr>
            <p:ph sz="half" idx="1"/>
          </p:nvPr>
        </p:nvPicPr>
        <p:blipFill>
          <a:blip r:embed="rId2" cstate="print"/>
          <a:srcRect/>
          <a:stretch>
            <a:fillRect/>
          </a:stretch>
        </p:blipFill>
        <p:spPr>
          <a:xfrm>
            <a:off x="2498725" y="1600200"/>
            <a:ext cx="4146550" cy="2189163"/>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b="0" dirty="0" smtClean="0">
                <a:latin typeface="Pristina" pitchFamily="66" charset="0"/>
              </a:rPr>
              <a:t>Leonardo </a:t>
            </a:r>
            <a:r>
              <a:rPr lang="en-US" sz="7200" b="0" dirty="0" err="1" smtClean="0">
                <a:latin typeface="Pristina" pitchFamily="66" charset="0"/>
              </a:rPr>
              <a:t>da</a:t>
            </a:r>
            <a:r>
              <a:rPr lang="en-US" sz="7200" b="0" dirty="0" smtClean="0">
                <a:latin typeface="Pristina" pitchFamily="66" charset="0"/>
              </a:rPr>
              <a:t> Vinci</a:t>
            </a:r>
            <a:endParaRPr lang="en-US" sz="7200" b="0" dirty="0">
              <a:latin typeface="Pristina" pitchFamily="66" charset="0"/>
            </a:endParaRPr>
          </a:p>
        </p:txBody>
      </p:sp>
      <p:sp>
        <p:nvSpPr>
          <p:cNvPr id="3" name="Text Placeholder 2"/>
          <p:cNvSpPr>
            <a:spLocks noGrp="1"/>
          </p:cNvSpPr>
          <p:nvPr>
            <p:ph type="body" sz="half" idx="1"/>
          </p:nvPr>
        </p:nvSpPr>
        <p:spPr/>
        <p:txBody>
          <a:bodyPr/>
          <a:lstStyle/>
          <a:p>
            <a:r>
              <a:rPr lang="en-US" dirty="0" smtClean="0"/>
              <a:t>Interior view of the Convent St. Maria </a:t>
            </a:r>
            <a:r>
              <a:rPr lang="en-US" dirty="0" err="1" smtClean="0"/>
              <a:t>delle</a:t>
            </a:r>
            <a:r>
              <a:rPr lang="en-US" dirty="0" smtClean="0"/>
              <a:t> Grazie in Italy.</a:t>
            </a:r>
          </a:p>
          <a:p>
            <a:r>
              <a:rPr lang="en-US" dirty="0" smtClean="0"/>
              <a:t>This is a </a:t>
            </a:r>
            <a:r>
              <a:rPr lang="en-US" i="1" dirty="0" smtClean="0"/>
              <a:t>fresco</a:t>
            </a:r>
            <a:r>
              <a:rPr lang="en-US" dirty="0" smtClean="0"/>
              <a:t> created on the wall.</a:t>
            </a:r>
            <a:endParaRPr lang="en-US" dirty="0"/>
          </a:p>
        </p:txBody>
      </p:sp>
      <p:pic>
        <p:nvPicPr>
          <p:cNvPr id="37890" name="Picture 2"/>
          <p:cNvPicPr>
            <a:picLocks noGrp="1" noChangeAspect="1" noChangeArrowheads="1"/>
          </p:cNvPicPr>
          <p:nvPr>
            <p:ph sz="half" idx="2"/>
          </p:nvPr>
        </p:nvPicPr>
        <p:blipFill>
          <a:blip r:embed="rId2" cstate="print"/>
          <a:srcRect/>
          <a:stretch>
            <a:fillRect/>
          </a:stretch>
        </p:blipFill>
        <p:spPr bwMode="auto">
          <a:xfrm>
            <a:off x="5040444" y="1600200"/>
            <a:ext cx="3254112" cy="453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47F9F9-BA13-478C-A38F-957DECAD4AD5}"/>
</file>

<file path=customXml/itemProps2.xml><?xml version="1.0" encoding="utf-8"?>
<ds:datastoreItem xmlns:ds="http://schemas.openxmlformats.org/officeDocument/2006/customXml" ds:itemID="{DB825484-59B4-47EE-89DA-5D8DE0E8150E}"/>
</file>

<file path=customXml/itemProps3.xml><?xml version="1.0" encoding="utf-8"?>
<ds:datastoreItem xmlns:ds="http://schemas.openxmlformats.org/officeDocument/2006/customXml" ds:itemID="{2529B06B-4504-49C1-8FD9-ED6C4B7F2DBB}"/>
</file>

<file path=docProps/app.xml><?xml version="1.0" encoding="utf-8"?>
<Properties xmlns="http://schemas.openxmlformats.org/officeDocument/2006/extended-properties" xmlns:vt="http://schemas.openxmlformats.org/officeDocument/2006/docPropsVTypes">
  <Template>Maple</Template>
  <TotalTime>612</TotalTime>
  <Words>696</Words>
  <Application>Microsoft Office PowerPoint</Application>
  <PresentationFormat>On-screen Show (4:3)</PresentationFormat>
  <Paragraphs>89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Maple</vt:lpstr>
      <vt:lpstr>Renaissance Art</vt:lpstr>
      <vt:lpstr>Renaissance Art</vt:lpstr>
      <vt:lpstr>Leonardo da Vinci</vt:lpstr>
      <vt:lpstr>Leonardo da Vinci</vt:lpstr>
      <vt:lpstr>Leonardo da Vinci</vt:lpstr>
      <vt:lpstr>Virgin of the Rocks</vt:lpstr>
      <vt:lpstr>Virgin of the Rocks Cont…</vt:lpstr>
      <vt:lpstr>The Last Supper</vt:lpstr>
      <vt:lpstr>Leonardo da Vinci</vt:lpstr>
      <vt:lpstr>Mona Lisa</vt:lpstr>
      <vt:lpstr>Mona Lisa</vt:lpstr>
      <vt:lpstr>Leonardo da Vinci</vt:lpstr>
      <vt:lpstr>Michelangelo</vt:lpstr>
      <vt:lpstr>David</vt:lpstr>
      <vt:lpstr>David Cont…</vt:lpstr>
      <vt:lpstr>The Sistine Chapel</vt:lpstr>
      <vt:lpstr>Sistine Chapel Cont…</vt:lpstr>
      <vt:lpstr>Sistine Chapel Cont…</vt:lpstr>
      <vt:lpstr>Sistine Chapel Cont…</vt:lpstr>
      <vt:lpstr>Other Artist during the Renaissance</vt:lpstr>
    </vt:vector>
  </TitlesOfParts>
  <Company>Garretson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Renaissance Art</dc:title>
  <dc:creator>Lynsay Lee Granberg</dc:creator>
  <cp:lastModifiedBy>granbergl</cp:lastModifiedBy>
  <cp:revision>46</cp:revision>
  <dcterms:created xsi:type="dcterms:W3CDTF">2007-11-04T17:29:08Z</dcterms:created>
  <dcterms:modified xsi:type="dcterms:W3CDTF">2010-12-09T15:40:08Z</dcterms:modified>
</cp:coreProperties>
</file>